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7" r:id="rId2"/>
    <p:sldMasterId id="2147483778" r:id="rId3"/>
    <p:sldMasterId id="2147483756" r:id="rId4"/>
    <p:sldMasterId id="2147483790" r:id="rId5"/>
    <p:sldMasterId id="2147483803" r:id="rId6"/>
    <p:sldMasterId id="2147483816" r:id="rId7"/>
    <p:sldMasterId id="2147483829" r:id="rId8"/>
    <p:sldMasterId id="2147483864" r:id="rId9"/>
    <p:sldMasterId id="2147483928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300" r:id="rId12"/>
    <p:sldId id="261" r:id="rId13"/>
    <p:sldId id="316" r:id="rId14"/>
    <p:sldId id="273" r:id="rId15"/>
    <p:sldId id="277" r:id="rId16"/>
    <p:sldId id="302" r:id="rId17"/>
    <p:sldId id="279" r:id="rId18"/>
    <p:sldId id="280" r:id="rId19"/>
    <p:sldId id="308" r:id="rId20"/>
    <p:sldId id="306" r:id="rId21"/>
    <p:sldId id="292" r:id="rId22"/>
    <p:sldId id="309" r:id="rId23"/>
    <p:sldId id="311" r:id="rId24"/>
    <p:sldId id="312" r:id="rId25"/>
    <p:sldId id="296" r:id="rId26"/>
    <p:sldId id="301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5E"/>
    <a:srgbClr val="C76A13"/>
    <a:srgbClr val="94948A"/>
    <a:srgbClr val="7F1333"/>
    <a:srgbClr val="4A266C"/>
    <a:srgbClr val="EC8E37"/>
    <a:srgbClr val="005C43"/>
    <a:srgbClr val="2A0E78"/>
    <a:srgbClr val="9B0303"/>
    <a:srgbClr val="006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0" autoAdjust="0"/>
    <p:restoredTop sz="72896" autoAdjust="0"/>
  </p:normalViewPr>
  <p:slideViewPr>
    <p:cSldViewPr snapToGrid="0">
      <p:cViewPr varScale="1">
        <p:scale>
          <a:sx n="59" d="100"/>
          <a:sy n="59" d="100"/>
        </p:scale>
        <p:origin x="179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 snapToGrid="0">
      <p:cViewPr varScale="1">
        <p:scale>
          <a:sx n="88" d="100"/>
          <a:sy n="88" d="100"/>
        </p:scale>
        <p:origin x="-3780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6183812" y="8791480"/>
            <a:ext cx="674191" cy="496946"/>
          </a:xfrm>
          <a:prstGeom prst="rect">
            <a:avLst/>
          </a:prstGeom>
        </p:spPr>
        <p:txBody>
          <a:bodyPr lIns="96627" tIns="48313" rIns="96627" bIns="48313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9403C52-9EEB-47DC-8223-B99DF9ACAF61}" type="slidenum">
              <a:rPr lang="en-US" sz="8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ader Placeholder 1"/>
          <p:cNvSpPr txBox="1">
            <a:spLocks/>
          </p:cNvSpPr>
          <p:nvPr/>
        </p:nvSpPr>
        <p:spPr>
          <a:xfrm>
            <a:off x="2" y="8801029"/>
            <a:ext cx="4972348" cy="496946"/>
          </a:xfrm>
          <a:prstGeom prst="rect">
            <a:avLst/>
          </a:prstGeom>
        </p:spPr>
        <p:txBody>
          <a:bodyPr lIns="96627" tIns="48313" rIns="96627" bIns="48313" anchor="b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© 2017 Nonprofits Assistance Fund  </a:t>
            </a:r>
            <a:r>
              <a:rPr lang="en-US" sz="800" dirty="0"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 www.nonprofitsassistancefund.org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What is Social Enterprise Anyway?</a:t>
            </a:r>
          </a:p>
        </p:txBody>
      </p:sp>
    </p:spTree>
    <p:extLst>
      <p:ext uri="{BB962C8B-B14F-4D97-AF65-F5344CB8AC3E}">
        <p14:creationId xmlns:p14="http://schemas.microsoft.com/office/powerpoint/2010/main" val="145281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2098" cy="464205"/>
          </a:xfrm>
          <a:prstGeom prst="rect">
            <a:avLst/>
          </a:prstGeom>
        </p:spPr>
        <p:txBody>
          <a:bodyPr vert="horz" lIns="87307" tIns="43654" rIns="87307" bIns="43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3"/>
            <a:ext cx="2972098" cy="464205"/>
          </a:xfrm>
          <a:prstGeom prst="rect">
            <a:avLst/>
          </a:prstGeom>
        </p:spPr>
        <p:txBody>
          <a:bodyPr vert="horz" lIns="87307" tIns="43654" rIns="87307" bIns="43654" rtlCol="0"/>
          <a:lstStyle>
            <a:lvl1pPr algn="r">
              <a:defRPr sz="1200"/>
            </a:lvl1pPr>
          </a:lstStyle>
          <a:p>
            <a:fld id="{6B709343-E654-4DD4-8E6B-294CFBCBE583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07" tIns="43654" rIns="87307" bIns="436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416100"/>
            <a:ext cx="5485805" cy="4182457"/>
          </a:xfrm>
          <a:prstGeom prst="rect">
            <a:avLst/>
          </a:prstGeom>
        </p:spPr>
        <p:txBody>
          <a:bodyPr vert="horz" lIns="87307" tIns="43654" rIns="87307" bIns="436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1"/>
            <a:ext cx="2972098" cy="464205"/>
          </a:xfrm>
          <a:prstGeom prst="rect">
            <a:avLst/>
          </a:prstGeom>
        </p:spPr>
        <p:txBody>
          <a:bodyPr vert="horz" lIns="87307" tIns="43654" rIns="87307" bIns="43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61"/>
            <a:ext cx="2972098" cy="464205"/>
          </a:xfrm>
          <a:prstGeom prst="rect">
            <a:avLst/>
          </a:prstGeom>
        </p:spPr>
        <p:txBody>
          <a:bodyPr vert="horz" lIns="87307" tIns="43654" rIns="87307" bIns="43654" rtlCol="0" anchor="b"/>
          <a:lstStyle>
            <a:lvl1pPr algn="r">
              <a:defRPr sz="1200"/>
            </a:lvl1pPr>
          </a:lstStyle>
          <a:p>
            <a:fld id="{FA1AE68E-1DEB-4937-BCE2-050C4145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 people </a:t>
            </a:r>
          </a:p>
          <a:p>
            <a:r>
              <a:rPr lang="en-US" dirty="0"/>
              <a:t>8-10 board and staff members (20)—state affiliated members </a:t>
            </a:r>
          </a:p>
          <a:p>
            <a:endParaRPr lang="en-US" dirty="0"/>
          </a:p>
          <a:p>
            <a:r>
              <a:rPr lang="en-US" dirty="0"/>
              <a:t>20 people--Individuals from National Wildlife Federation (attorneys, </a:t>
            </a:r>
            <a:r>
              <a:rPr lang="en-US" dirty="0" err="1"/>
              <a:t>lobbists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Beforehand: </a:t>
            </a:r>
          </a:p>
          <a:p>
            <a:r>
              <a:rPr lang="en-US" dirty="0"/>
              <a:t>Wednesday 8am, lunch 12:45pm </a:t>
            </a:r>
          </a:p>
          <a:p>
            <a:r>
              <a:rPr lang="en-US" dirty="0"/>
              <a:t>12:45-1:45pm ARMY building: broadening the wildlife constituency and building power for wildlife. NWF national can help and that state to build the army. Grassroots individual member questions. </a:t>
            </a:r>
          </a:p>
          <a:p>
            <a:r>
              <a:rPr lang="en-US" dirty="0"/>
              <a:t>1:45pm-3:15pm ME on board development </a:t>
            </a:r>
          </a:p>
          <a:p>
            <a:r>
              <a:rPr lang="en-US" dirty="0"/>
              <a:t>After: </a:t>
            </a:r>
          </a:p>
          <a:p>
            <a:r>
              <a:rPr lang="en-US" dirty="0"/>
              <a:t>NWF ranger rick publisher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AE68E-1DEB-4937-BCE2-050C41459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4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B7CEA82-D634-4B76-B5DD-22A36CFEE3E1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18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A165AF-37B7-4149-98A9-F554DAB66A28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186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4E30E7-3A93-4956-9E52-136FC0695A2A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7030A0"/>
                </a:solidFill>
              </a:rPr>
              <a:t>28% of CEO’s rank changing or strengthening their recruitment practices third among areas most needing improvement.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Bob is the board buddy!</a:t>
            </a:r>
            <a:r>
              <a:rPr lang="en-US" altLang="en-US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100" b="1" dirty="0">
              <a:solidFill>
                <a:srgbClr val="7030A0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137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7E9A119-AED1-4F88-B815-7FBD681AD464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96D6B35-ADBE-46E0-BCE2-754D84B6EF3F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1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116F7C-26BB-4FBD-ABC0-F022F337D477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06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2F6E359-9C63-4E14-B1C1-E6C01C95B682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C279400-2881-41FD-B2EC-1F4F01F7C792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0837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B7C619-B103-45C5-B394-3F9F3C56B660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72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96FE0D-F82B-4A48-92CD-B2432D82A7F4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AB536F-4B1E-4DCB-A448-2326EB85A825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88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650BEB-F5F9-4634-8347-A614D820F906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2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96FE0D-F82B-4A48-92CD-B2432D82A7F4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AB536F-4B1E-4DCB-A448-2326EB85A825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88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650BEB-F5F9-4634-8347-A614D820F906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059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96FE0D-F82B-4A48-92CD-B2432D82A7F4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AB536F-4B1E-4DCB-A448-2326EB85A825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88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650BEB-F5F9-4634-8347-A614D820F906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charset="0"/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r>
              <a:rPr lang="en-US" altLang="en-US" dirty="0"/>
              <a:t>Lenses to consider in your board development</a:t>
            </a:r>
          </a:p>
        </p:txBody>
      </p:sp>
    </p:spTree>
    <p:extLst>
      <p:ext uri="{BB962C8B-B14F-4D97-AF65-F5344CB8AC3E}">
        <p14:creationId xmlns:p14="http://schemas.microsoft.com/office/powerpoint/2010/main" val="370705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249C55-ECBC-4661-94C2-DEB7DBC512D3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9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6746DA-D2E9-4019-A476-B39B0CC4FEB6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9269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37CE64-D34D-4ADB-B8B3-F61A1E65AF5D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</a:endParaRPr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78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Propel Services for people outside the state: </a:t>
            </a:r>
          </a:p>
          <a:p>
            <a:r>
              <a:rPr lang="en-US" dirty="0"/>
              <a:t>Webinars—take advantage </a:t>
            </a:r>
          </a:p>
          <a:p>
            <a:r>
              <a:rPr lang="en-US" dirty="0"/>
              <a:t>Online resources: governance and finance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AE68E-1DEB-4937-BCE2-050C41459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911D184-B924-4724-96BE-4F16781B8412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386158B-E151-4BCA-B149-224F3448B7B1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8309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6551A0-7B6D-417A-A016-666D5560DF5B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r>
              <a:rPr lang="en-US" altLang="en-US" dirty="0"/>
              <a:t>Just state people—for my benefit </a:t>
            </a:r>
          </a:p>
          <a:p>
            <a:pPr eaLnBrk="1" hangingPunct="1"/>
            <a:r>
              <a:rPr lang="en-US" altLang="en-US" dirty="0"/>
              <a:t>NWF staff we will skip </a:t>
            </a:r>
          </a:p>
        </p:txBody>
      </p:sp>
    </p:spTree>
    <p:extLst>
      <p:ext uri="{BB962C8B-B14F-4D97-AF65-F5344CB8AC3E}">
        <p14:creationId xmlns:p14="http://schemas.microsoft.com/office/powerpoint/2010/main" val="55147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7E9A119-AED1-4F88-B815-7FBD681AD464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96D6B35-ADBE-46E0-BCE2-754D84B6EF3F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1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116F7C-26BB-4FBD-ABC0-F022F337D477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95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095F783-0EB0-4D79-A345-7B161382DFCD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687E65A-5CF8-4381-9947-69A79A748A5E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597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0" tIns="46581" rIns="93160" bIns="46581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5B86ED40-7162-4231-8C0E-C56EBAF85259}" type="slidenum">
              <a:rPr lang="en-US" altLang="en-US">
                <a:latin typeface="Arial" charset="0"/>
              </a:rPr>
              <a:pPr algn="r" eaLnBrk="1" hangingPunct="1">
                <a:spcBef>
                  <a:spcPct val="2000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0" tIns="46581" rIns="93160" bIns="46581"/>
          <a:lstStyle/>
          <a:p>
            <a:pPr eaLnBrk="1" hangingPunct="1"/>
            <a:r>
              <a:rPr lang="en-US" altLang="en-US" dirty="0"/>
              <a:t>Review </a:t>
            </a:r>
          </a:p>
        </p:txBody>
      </p:sp>
      <p:sp>
        <p:nvSpPr>
          <p:cNvPr id="11060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</a:rPr>
              <a:t>Greater Twin Cities United Way Leadership Giving Communities, "Community Leadership Through Board Service Advanced Training: Tips &amp; Tools to Improve Your Board Service", November 14, 2013. Presented by Judy Sharken Simon, MAP for Nonprofits, jsharkensimon</a:t>
            </a:r>
          </a:p>
        </p:txBody>
      </p:sp>
    </p:spTree>
    <p:extLst>
      <p:ext uri="{BB962C8B-B14F-4D97-AF65-F5344CB8AC3E}">
        <p14:creationId xmlns:p14="http://schemas.microsoft.com/office/powerpoint/2010/main" val="39683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FA77516-BCDA-44BD-B6A0-5E3B9F9C969D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16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DB342-B63A-4B16-BDAD-10023AA19AAB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1621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23A7AD-D46E-48AB-91B9-DB2D1D8CD297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r>
              <a:rPr lang="en-US" altLang="en-US" dirty="0"/>
              <a:t>Discussion: Model resonate with yours? Some have no full time staff. Some have 5-10 staff. They all have boards but the models are very different.  </a:t>
            </a:r>
          </a:p>
          <a:p>
            <a:pPr eaLnBrk="1" hangingPunct="1"/>
            <a:r>
              <a:rPr lang="en-US" altLang="en-US" dirty="0"/>
              <a:t>Board President=Board Chair </a:t>
            </a:r>
          </a:p>
        </p:txBody>
      </p:sp>
    </p:spTree>
    <p:extLst>
      <p:ext uri="{BB962C8B-B14F-4D97-AF65-F5344CB8AC3E}">
        <p14:creationId xmlns:p14="http://schemas.microsoft.com/office/powerpoint/2010/main" val="143083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AE68E-1DEB-4937-BCE2-050C414596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2"/>
                </a:solidFill>
                <a:latin typeface="Arial" charset="0"/>
              </a:defRPr>
            </a:lvl1pPr>
            <a:lvl2pPr marL="757066" indent="-291179" eaLnBrk="0" hangingPunct="0">
              <a:defRPr sz="2900">
                <a:solidFill>
                  <a:schemeClr val="tx2"/>
                </a:solidFill>
                <a:latin typeface="Arial" charset="0"/>
              </a:defRPr>
            </a:lvl2pPr>
            <a:lvl3pPr marL="1164717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3pPr>
            <a:lvl4pPr marL="1630604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4pPr>
            <a:lvl5pPr marL="2096491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2011 Boot Camp Training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2"/>
                </a:solidFill>
                <a:latin typeface="Arial" charset="0"/>
              </a:defRPr>
            </a:lvl1pPr>
            <a:lvl2pPr marL="757066" indent="-291179" eaLnBrk="0" hangingPunct="0">
              <a:defRPr sz="2900">
                <a:solidFill>
                  <a:schemeClr val="tx2"/>
                </a:solidFill>
                <a:latin typeface="Arial" charset="0"/>
              </a:defRPr>
            </a:lvl2pPr>
            <a:lvl3pPr marL="1164717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3pPr>
            <a:lvl4pPr marL="1630604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4pPr>
            <a:lvl5pPr marL="2096491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373FEEB2-8D7E-4C9F-B254-D65436B77D53}" type="datetime1">
              <a:rPr lang="en-US" altLang="en-US" sz="1200"/>
              <a:pPr/>
              <a:t>5/3/2018</a:t>
            </a:fld>
            <a:endParaRPr lang="en-US" altLang="en-US" sz="1200"/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2"/>
                </a:solidFill>
                <a:latin typeface="Arial" charset="0"/>
              </a:defRPr>
            </a:lvl1pPr>
            <a:lvl2pPr marL="757066" indent="-291179" eaLnBrk="0" hangingPunct="0">
              <a:defRPr sz="2900">
                <a:solidFill>
                  <a:schemeClr val="tx2"/>
                </a:solidFill>
                <a:latin typeface="Arial" charset="0"/>
              </a:defRPr>
            </a:lvl2pPr>
            <a:lvl3pPr marL="1164717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3pPr>
            <a:lvl4pPr marL="1630604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4pPr>
            <a:lvl5pPr marL="2096491" indent="-232943" eaLnBrk="0" hangingPunct="0">
              <a:defRPr sz="2900">
                <a:solidFill>
                  <a:schemeClr val="tx2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2F49FBA-5B95-40BC-9891-32967F0E3003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80901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6283C5BE-1885-4D4A-9944-BF4587D9C465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6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2011 Boot Camp Training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98A2ACF-405F-428A-A96E-8A4CC67291D2}" type="datetime1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5/3/2018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0DA4A7E-C7D6-4EEE-8674-0BCCADB150A6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5717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2D9C13-30B2-4B5E-BF29-773F00216BE0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r>
              <a:rPr lang="en-US" altLang="en-US" b="0" dirty="0">
                <a:solidFill>
                  <a:srgbClr val="002060"/>
                </a:solidFill>
                <a:latin typeface="Arial Narrow" pitchFamily="34" charset="0"/>
              </a:rPr>
              <a:t>Board President &amp; ED or pair up with organizations in similar life-stages </a:t>
            </a:r>
          </a:p>
          <a:p>
            <a:pPr eaLnBrk="1" hangingPunct="1"/>
            <a:endParaRPr lang="en-US" altLang="en-US" b="0" dirty="0">
              <a:solidFill>
                <a:srgbClr val="002060"/>
              </a:solidFill>
              <a:latin typeface="Arial Narrow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rgbClr val="002060"/>
                </a:solidFill>
                <a:latin typeface="Arial Narrow" pitchFamily="34" charset="0"/>
              </a:rPr>
              <a:t>Kansas—does not have a staff member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rgbClr val="002060"/>
                </a:solidFill>
                <a:latin typeface="Arial Narrow" pitchFamily="34" charset="0"/>
              </a:rPr>
              <a:t>Iowa—does not have an Executive Director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rgbClr val="002060"/>
                </a:solidFill>
                <a:latin typeface="Arial Narrow" pitchFamily="34" charset="0"/>
              </a:rPr>
              <a:t>Oklahoma 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37775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N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27219" y="1653090"/>
            <a:ext cx="834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Our Mission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27220" y="2288659"/>
            <a:ext cx="630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kern="1200" dirty="0"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Fuel the effectiveness</a:t>
            </a:r>
            <a:r>
              <a:rPr lang="en-US" sz="2800" kern="1200" baseline="0" dirty="0"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of nonprofits with guidance, expertise, and capital.</a:t>
            </a:r>
            <a:endParaRPr lang="en-US" sz="2800" kern="1200" dirty="0">
              <a:solidFill>
                <a:schemeClr val="accent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0" y="4859868"/>
            <a:ext cx="4062335" cy="15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585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04962"/>
            <a:ext cx="8686800" cy="34986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78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04962"/>
            <a:ext cx="8686800" cy="34986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N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27219" y="1653090"/>
            <a:ext cx="834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Our Mission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27220" y="2288659"/>
            <a:ext cx="630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kern="1200" dirty="0"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Fuel the effectiveness</a:t>
            </a:r>
            <a:r>
              <a:rPr lang="en-US" sz="2800" kern="1200" baseline="0" dirty="0"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of nonprofits with guidance, expertise, and capital.</a:t>
            </a:r>
            <a:endParaRPr lang="en-US" sz="2800" kern="1200" dirty="0">
              <a:solidFill>
                <a:schemeClr val="accent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0" y="4859868"/>
            <a:ext cx="4062335" cy="150181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N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1379236"/>
            <a:ext cx="4062335" cy="15018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3413" y="5452545"/>
            <a:ext cx="630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kern="1200" dirty="0">
                <a:solidFill>
                  <a:schemeClr val="accent2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www.propelnonprofits.org</a:t>
            </a:r>
          </a:p>
          <a:p>
            <a:pPr algn="l"/>
            <a:r>
              <a:rPr lang="en-US" sz="2800" b="1" kern="1200" dirty="0"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612.249.6700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8" y="5817970"/>
            <a:ext cx="5080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84" y="5817970"/>
            <a:ext cx="508000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06" y="5817970"/>
            <a:ext cx="508000" cy="50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N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347276" y="2815803"/>
            <a:ext cx="4300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0" dirty="0">
                <a:solidFill>
                  <a:schemeClr val="accent2"/>
                </a:solidFill>
                <a:latin typeface="arial" charset="0"/>
              </a:rPr>
              <a:t>Thank You!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5595062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ersona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 txBox="1">
            <a:spLocks/>
          </p:cNvSpPr>
          <p:nvPr userDrawn="1"/>
        </p:nvSpPr>
        <p:spPr>
          <a:xfrm>
            <a:off x="457200" y="1600200"/>
            <a:ext cx="8229600" cy="349548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400" dirty="0">
              <a:solidFill>
                <a:srgbClr val="4A4A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3490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30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Persona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 txBox="1">
            <a:spLocks/>
          </p:cNvSpPr>
          <p:nvPr userDrawn="1"/>
        </p:nvSpPr>
        <p:spPr>
          <a:xfrm>
            <a:off x="457200" y="1600200"/>
            <a:ext cx="8229600" cy="349548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400" dirty="0">
              <a:solidFill>
                <a:srgbClr val="4A4A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3490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5595062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56062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018028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63586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4963"/>
            <a:ext cx="5443870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7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N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1379236"/>
            <a:ext cx="4062335" cy="15018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3413" y="5452545"/>
            <a:ext cx="630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kern="1200" dirty="0">
                <a:solidFill>
                  <a:schemeClr val="accent2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www.propelnonprofits.org</a:t>
            </a:r>
          </a:p>
          <a:p>
            <a:pPr algn="l"/>
            <a:r>
              <a:rPr lang="en-US" sz="2800" b="1" kern="1200" dirty="0"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612.249.6700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8" y="5817970"/>
            <a:ext cx="5080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84" y="5817970"/>
            <a:ext cx="508000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06" y="5817970"/>
            <a:ext cx="508000" cy="50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/Conten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604963"/>
            <a:ext cx="544387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18028" y="1600200"/>
            <a:ext cx="2668772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96977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on Left,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24293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27347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9966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5422900"/>
            <a:ext cx="8229600" cy="98901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58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3"/>
            <a:ext cx="8686800" cy="34986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2851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2"/>
            <a:ext cx="868680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043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Picture, Call Ou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3428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29682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Text Call Ou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6029325" y="1616075"/>
            <a:ext cx="2657475" cy="4795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28660" y="1616150"/>
            <a:ext cx="2658140" cy="479576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54782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with Logo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04962"/>
            <a:ext cx="8686800" cy="349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007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, Call 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67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N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347276" y="2815803"/>
            <a:ext cx="4300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0" dirty="0">
                <a:solidFill>
                  <a:schemeClr val="accent2"/>
                </a:solidFill>
                <a:latin typeface="arial" charset="0"/>
              </a:rPr>
              <a:t>Thank You!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5595062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, Call 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445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, Call 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6">
              <a:alpha val="95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Persona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 txBox="1">
            <a:spLocks/>
          </p:cNvSpPr>
          <p:nvPr userDrawn="1"/>
        </p:nvSpPr>
        <p:spPr>
          <a:xfrm>
            <a:off x="457200" y="1600200"/>
            <a:ext cx="8229600" cy="349548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400" dirty="0">
              <a:solidFill>
                <a:srgbClr val="4A4A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3490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5595062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© MAP for Nonprofits - 2012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0" y="6477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234C-4165-4AFF-ABFE-4E3DFC84B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230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7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© MAP for Nonprofits - 2011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0" y="6477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9F1A-7687-448E-9C23-814211FE0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812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© MAP for Nonprofits - 2012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0" y="6477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BB887-532C-4AE1-ADB7-AA0A36E96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2264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/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lor Bar"/>
          <p:cNvSpPr/>
          <p:nvPr userDrawn="1"/>
        </p:nvSpPr>
        <p:spPr>
          <a:xfrm flipV="1">
            <a:off x="454914" y="1199213"/>
            <a:ext cx="8229600" cy="96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 anchorCtr="0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7314" cy="531628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7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with Log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  <p:sp>
        <p:nvSpPr>
          <p:cNvPr id="9" name="Rectangle"/>
          <p:cNvSpPr/>
          <p:nvPr userDrawn="1"/>
        </p:nvSpPr>
        <p:spPr>
          <a:xfrm>
            <a:off x="0" y="1605517"/>
            <a:ext cx="8686800" cy="404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50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with Log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  <p:sp>
        <p:nvSpPr>
          <p:cNvPr id="9" name="Rectangle"/>
          <p:cNvSpPr/>
          <p:nvPr userDrawn="1"/>
        </p:nvSpPr>
        <p:spPr>
          <a:xfrm>
            <a:off x="0" y="1605517"/>
            <a:ext cx="8686800" cy="4045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9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le with Log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  <p:sp>
        <p:nvSpPr>
          <p:cNvPr id="9" name="Rectangle"/>
          <p:cNvSpPr/>
          <p:nvPr userDrawn="1"/>
        </p:nvSpPr>
        <p:spPr>
          <a:xfrm>
            <a:off x="0" y="1605517"/>
            <a:ext cx="8686800" cy="4045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le with Log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  <p:sp>
        <p:nvSpPr>
          <p:cNvPr id="9" name="Rectangle"/>
          <p:cNvSpPr/>
          <p:nvPr userDrawn="1"/>
        </p:nvSpPr>
        <p:spPr>
          <a:xfrm>
            <a:off x="0" y="1605517"/>
            <a:ext cx="8686800" cy="4045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le with Log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  <p:sp>
        <p:nvSpPr>
          <p:cNvPr id="9" name="Rectangle"/>
          <p:cNvSpPr/>
          <p:nvPr userDrawn="1"/>
        </p:nvSpPr>
        <p:spPr>
          <a:xfrm>
            <a:off x="0" y="1605517"/>
            <a:ext cx="8686800" cy="4045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title with Log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  <p:sp>
        <p:nvSpPr>
          <p:cNvPr id="9" name="Rectangle"/>
          <p:cNvSpPr/>
          <p:nvPr userDrawn="1"/>
        </p:nvSpPr>
        <p:spPr>
          <a:xfrm>
            <a:off x="0" y="1605517"/>
            <a:ext cx="8686800" cy="4045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with Logo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04962"/>
            <a:ext cx="8686800" cy="349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36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04962"/>
            <a:ext cx="8686800" cy="349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3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2"/>
            <a:ext cx="868680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6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7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940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4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2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858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066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591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556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018028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0574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on Left,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24293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408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/Conten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604963"/>
            <a:ext cx="544387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18028" y="1600200"/>
            <a:ext cx="2668772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9007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480647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062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4963"/>
            <a:ext cx="5443870" cy="480647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46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8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54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5422900"/>
            <a:ext cx="8229600" cy="98901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12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3"/>
            <a:ext cx="8686800" cy="34986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977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2"/>
            <a:ext cx="8686800" cy="47958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1798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Picture, Call Ou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3253564" y="5422605"/>
            <a:ext cx="5433236" cy="9888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3428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5308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Text Call Ou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"/>
          <p:cNvSpPr/>
          <p:nvPr userDrawn="1"/>
        </p:nvSpPr>
        <p:spPr>
          <a:xfrm>
            <a:off x="6028660" y="1616149"/>
            <a:ext cx="2658140" cy="4795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28660" y="1616150"/>
            <a:ext cx="2658140" cy="479576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11032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525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2788" y="2708275"/>
            <a:ext cx="77597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© MAP for Nonprofits - 2012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0" y="6477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7805-B071-44AE-BB5D-7A4A2860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856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019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018028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0495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on Left,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24293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5246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/Conten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604963"/>
            <a:ext cx="544387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18028" y="1600200"/>
            <a:ext cx="2668772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729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2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84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4963"/>
            <a:ext cx="5443870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41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389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5422900"/>
            <a:ext cx="8229600" cy="98901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401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3"/>
            <a:ext cx="8686800" cy="34986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456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2"/>
            <a:ext cx="868680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58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Picture, Call Ou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3253564" y="5422605"/>
            <a:ext cx="5433236" cy="9888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3428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2295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Text Call Ou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"/>
          <p:cNvSpPr/>
          <p:nvPr userDrawn="1"/>
        </p:nvSpPr>
        <p:spPr>
          <a:xfrm>
            <a:off x="6028660" y="1616149"/>
            <a:ext cx="2658140" cy="4795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28660" y="1616150"/>
            <a:ext cx="2658140" cy="479576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5057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018028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on Left,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24293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/Conten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604963"/>
            <a:ext cx="544387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18028" y="1600200"/>
            <a:ext cx="2668772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4963"/>
            <a:ext cx="5443870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5422900"/>
            <a:ext cx="8229600" cy="98901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3"/>
            <a:ext cx="8686800" cy="34986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2"/>
            <a:ext cx="868680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Picture, Call Ou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3253564" y="5422605"/>
            <a:ext cx="5433236" cy="98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3428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Text Call Ou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"/>
          <p:cNvSpPr/>
          <p:nvPr userDrawn="1"/>
        </p:nvSpPr>
        <p:spPr>
          <a:xfrm>
            <a:off x="6028660" y="1616149"/>
            <a:ext cx="2658140" cy="4795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28660" y="1616150"/>
            <a:ext cx="2658140" cy="479576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04962"/>
            <a:ext cx="8686800" cy="349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92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018028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on Left,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24293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/Conten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604963"/>
            <a:ext cx="544387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18028" y="1600200"/>
            <a:ext cx="2668772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4963"/>
            <a:ext cx="5443870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5422900"/>
            <a:ext cx="8229600" cy="98901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3"/>
            <a:ext cx="8686800" cy="34986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2"/>
            <a:ext cx="868680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26670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04962"/>
            <a:ext cx="8686800" cy="3498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Picture, Call Ou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3253564" y="5422605"/>
            <a:ext cx="5433236" cy="98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3428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Text Call Ou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"/>
          <p:cNvSpPr/>
          <p:nvPr userDrawn="1"/>
        </p:nvSpPr>
        <p:spPr>
          <a:xfrm>
            <a:off x="6028660" y="1616149"/>
            <a:ext cx="2658140" cy="4795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28660" y="1616150"/>
            <a:ext cx="2658140" cy="479576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018028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on Left,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" y="1604962"/>
            <a:ext cx="2668772" cy="4795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24293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/Conten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604963"/>
            <a:ext cx="544387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18028" y="1600200"/>
            <a:ext cx="2668772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4963"/>
            <a:ext cx="8218488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04963"/>
            <a:ext cx="5443870" cy="48064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 Bottom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0" y="1604963"/>
            <a:ext cx="8675688" cy="34986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5422900"/>
            <a:ext cx="8229600" cy="98901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N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84"/>
            <a:ext cx="9144000" cy="1362516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3"/>
            <a:ext cx="8686800" cy="34986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604962"/>
            <a:ext cx="8686800" cy="47958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Picture, Call Ou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3253564" y="5422605"/>
            <a:ext cx="5433236" cy="98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2788" y="5422900"/>
            <a:ext cx="5434012" cy="989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3428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Content, Text Call Ou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16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"/>
          <p:cNvSpPr/>
          <p:nvPr userDrawn="1"/>
        </p:nvSpPr>
        <p:spPr>
          <a:xfrm>
            <a:off x="6028660" y="1616149"/>
            <a:ext cx="2658140" cy="47952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28660" y="1616150"/>
            <a:ext cx="2658140" cy="479576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43870" cy="4800600"/>
          </a:xfrm>
          <a:prstGeom prst="rect">
            <a:avLst/>
          </a:prstGeom>
        </p:spPr>
        <p:txBody>
          <a:bodyPr/>
          <a:lstStyle>
            <a:lvl1pPr marL="339725" indent="-339725"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49363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667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253"/>
            <a:ext cx="5486400" cy="957147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544387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9800" y="5408612"/>
            <a:ext cx="2666999" cy="992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0" y="1605517"/>
            <a:ext cx="8686800" cy="3530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7" y="377604"/>
            <a:ext cx="1898034" cy="7016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846" r:id="rId2"/>
    <p:sldLayoutId id="2147483845" r:id="rId3"/>
    <p:sldLayoutId id="2147483844" r:id="rId4"/>
    <p:sldLayoutId id="2147483843" r:id="rId5"/>
    <p:sldLayoutId id="2147483950" r:id="rId6"/>
    <p:sldLayoutId id="2147483842" r:id="rId7"/>
    <p:sldLayoutId id="2147483996" r:id="rId8"/>
    <p:sldLayoutId id="2147483945" r:id="rId9"/>
    <p:sldLayoutId id="2147483862" r:id="rId10"/>
    <p:sldLayoutId id="2147483994" r:id="rId11"/>
    <p:sldLayoutId id="2147484001" r:id="rId12"/>
    <p:sldLayoutId id="2147484000" r:id="rId13"/>
    <p:sldLayoutId id="2147484003" r:id="rId14"/>
    <p:sldLayoutId id="2147484004" r:id="rId15"/>
    <p:sldLayoutId id="2147484005" r:id="rId16"/>
    <p:sldLayoutId id="214748400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Left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Grid Right" hidden="1"/>
          <p:cNvSpPr/>
          <p:nvPr/>
        </p:nvSpPr>
        <p:spPr>
          <a:xfrm>
            <a:off x="6019800" y="457200"/>
            <a:ext cx="2657475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Grid Center" hidden="1"/>
          <p:cNvSpPr/>
          <p:nvPr/>
        </p:nvSpPr>
        <p:spPr>
          <a:xfrm>
            <a:off x="3243263" y="457200"/>
            <a:ext cx="2657475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id Inside" hidden="1"/>
          <p:cNvSpPr/>
          <p:nvPr/>
        </p:nvSpPr>
        <p:spPr>
          <a:xfrm>
            <a:off x="0" y="1600200"/>
            <a:ext cx="8677275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id Middle" hidden="1"/>
          <p:cNvSpPr/>
          <p:nvPr/>
        </p:nvSpPr>
        <p:spPr>
          <a:xfrm>
            <a:off x="457200" y="1295400"/>
            <a:ext cx="8220075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id Bar" hidden="1"/>
          <p:cNvSpPr/>
          <p:nvPr/>
        </p:nvSpPr>
        <p:spPr>
          <a:xfrm>
            <a:off x="457200" y="533400"/>
            <a:ext cx="8220075" cy="4572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1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9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944" r:id="rId2"/>
    <p:sldLayoutId id="2147483946" r:id="rId3"/>
    <p:sldLayoutId id="2147483947" r:id="rId4"/>
    <p:sldLayoutId id="2147483948" r:id="rId5"/>
    <p:sldLayoutId id="2147483949" r:id="rId6"/>
    <p:sldLayoutId id="2147483853" r:id="rId7"/>
    <p:sldLayoutId id="214748386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5" r:id="rId4"/>
    <p:sldLayoutId id="2147483786" r:id="rId5"/>
    <p:sldLayoutId id="2147483787" r:id="rId6"/>
    <p:sldLayoutId id="21474837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Left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id Right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id Center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id Inside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id Middle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id Bar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lor Bar"/>
          <p:cNvSpPr/>
          <p:nvPr/>
        </p:nvSpPr>
        <p:spPr>
          <a:xfrm flipV="1">
            <a:off x="454914" y="1199213"/>
            <a:ext cx="8229600" cy="96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4" r:id="rId2"/>
    <p:sldLayoutId id="2147483765" r:id="rId3"/>
    <p:sldLayoutId id="2147483768" r:id="rId4"/>
    <p:sldLayoutId id="2147483772" r:id="rId5"/>
    <p:sldLayoutId id="2147483774" r:id="rId6"/>
    <p:sldLayoutId id="2147483770" r:id="rId7"/>
    <p:sldLayoutId id="2147483777" r:id="rId8"/>
    <p:sldLayoutId id="2147483771" r:id="rId9"/>
    <p:sldLayoutId id="2147483773" r:id="rId10"/>
    <p:sldLayoutId id="2147483767" r:id="rId11"/>
    <p:sldLayoutId id="2147483769" r:id="rId12"/>
    <p:sldLayoutId id="214748400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Left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id Right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id Center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id Inside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id Middle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id Bar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lor Bar"/>
          <p:cNvSpPr/>
          <p:nvPr/>
        </p:nvSpPr>
        <p:spPr>
          <a:xfrm flipV="1">
            <a:off x="454914" y="1199213"/>
            <a:ext cx="8229600" cy="96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1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8" r:id="rId6"/>
    <p:sldLayoutId id="2147483796" r:id="rId7"/>
    <p:sldLayoutId id="2147483797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Left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id Right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id Center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id Inside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id Middle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id Bar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lor Bar"/>
          <p:cNvSpPr/>
          <p:nvPr/>
        </p:nvSpPr>
        <p:spPr>
          <a:xfrm flipV="1">
            <a:off x="454914" y="1199213"/>
            <a:ext cx="8229600" cy="961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3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Left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id Right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id Center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id Inside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id Middle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id Bar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lor Bar"/>
          <p:cNvSpPr/>
          <p:nvPr/>
        </p:nvSpPr>
        <p:spPr>
          <a:xfrm flipV="1">
            <a:off x="454914" y="1199213"/>
            <a:ext cx="8229600" cy="96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d Left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id Right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id Center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id Inside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id Middle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id Bar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lor Bar"/>
          <p:cNvSpPr/>
          <p:nvPr/>
        </p:nvSpPr>
        <p:spPr>
          <a:xfrm flipV="1">
            <a:off x="454914" y="1199213"/>
            <a:ext cx="8229600" cy="961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hidden="1"/>
          <p:cNvSpPr/>
          <p:nvPr/>
        </p:nvSpPr>
        <p:spPr>
          <a:xfrm>
            <a:off x="457200" y="457200"/>
            <a:ext cx="2667000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 hidden="1"/>
          <p:cNvSpPr/>
          <p:nvPr/>
        </p:nvSpPr>
        <p:spPr>
          <a:xfrm>
            <a:off x="6019800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 hidden="1"/>
          <p:cNvSpPr/>
          <p:nvPr/>
        </p:nvSpPr>
        <p:spPr>
          <a:xfrm>
            <a:off x="3243072" y="457200"/>
            <a:ext cx="2657856" cy="59436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 hidden="1"/>
          <p:cNvSpPr/>
          <p:nvPr/>
        </p:nvSpPr>
        <p:spPr>
          <a:xfrm>
            <a:off x="0" y="1600200"/>
            <a:ext cx="8677656" cy="3505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 hidden="1"/>
          <p:cNvSpPr/>
          <p:nvPr/>
        </p:nvSpPr>
        <p:spPr>
          <a:xfrm>
            <a:off x="457200" y="1295400"/>
            <a:ext cx="8220456" cy="41148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 hidden="1"/>
          <p:cNvSpPr/>
          <p:nvPr/>
        </p:nvSpPr>
        <p:spPr>
          <a:xfrm>
            <a:off x="457200" y="533400"/>
            <a:ext cx="8220456" cy="45720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870" r:id="rId7"/>
    <p:sldLayoutId id="2147483997" r:id="rId8"/>
    <p:sldLayoutId id="2147483992" r:id="rId9"/>
    <p:sldLayoutId id="2147483993" r:id="rId10"/>
    <p:sldLayoutId id="2147483998" r:id="rId11"/>
    <p:sldLayoutId id="2147483873" r:id="rId12"/>
    <p:sldLayoutId id="21474839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457199" y="338253"/>
            <a:ext cx="5908431" cy="957147"/>
          </a:xfrm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Wildlife Federation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Board Development Discussion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21, 2018</a:t>
            </a:r>
          </a:p>
        </p:txBody>
      </p:sp>
    </p:spTree>
    <p:extLst>
      <p:ext uri="{BB962C8B-B14F-4D97-AF65-F5344CB8AC3E}">
        <p14:creationId xmlns:p14="http://schemas.microsoft.com/office/powerpoint/2010/main" val="6812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9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</a:rPr>
              <a:t>Recruit &amp; Orient with Intention</a:t>
            </a:r>
          </a:p>
        </p:txBody>
      </p:sp>
      <p:sp>
        <p:nvSpPr>
          <p:cNvPr id="53251" name="Rectangle 30"/>
          <p:cNvSpPr>
            <a:spLocks noGrp="1" noChangeArrowheads="1"/>
          </p:cNvSpPr>
          <p:nvPr>
            <p:ph idx="1"/>
          </p:nvPr>
        </p:nvSpPr>
        <p:spPr bwMode="auto">
          <a:xfrm>
            <a:off x="791496" y="1289250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Be purposeful about board composition</a:t>
            </a:r>
          </a:p>
          <a:p>
            <a:pPr lvl="1" eaLnBrk="1" hangingPunct="1">
              <a:lnSpc>
                <a:spcPct val="90000"/>
              </a:lnSpc>
              <a:buSzPct val="85000"/>
              <a:defRPr/>
            </a:pPr>
            <a:r>
              <a:rPr lang="en-US" altLang="en-US" sz="2800" dirty="0">
                <a:solidFill>
                  <a:srgbClr val="002060"/>
                </a:solidFill>
                <a:cs typeface="Arial" charset="0"/>
              </a:rPr>
              <a:t>Tie to your strategic plan </a:t>
            </a:r>
          </a:p>
          <a:p>
            <a:pPr lvl="1" eaLnBrk="1" hangingPunct="1">
              <a:lnSpc>
                <a:spcPct val="90000"/>
              </a:lnSpc>
              <a:buSzPct val="85000"/>
              <a:defRPr/>
            </a:pPr>
            <a:r>
              <a:rPr lang="en-US" altLang="en-US" sz="2800" dirty="0">
                <a:solidFill>
                  <a:srgbClr val="002060"/>
                </a:solidFill>
                <a:cs typeface="Arial" charset="0"/>
              </a:rPr>
              <a:t>Board Profile tool</a:t>
            </a:r>
          </a:p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Have a process for board recruitment </a:t>
            </a:r>
          </a:p>
          <a:p>
            <a:pPr lvl="1">
              <a:lnSpc>
                <a:spcPct val="90000"/>
              </a:lnSpc>
              <a:buSzPct val="85000"/>
              <a:defRPr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Ex: Application, interview, observe board meeting </a:t>
            </a:r>
          </a:p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Seek or be a buddy to a new member</a:t>
            </a:r>
          </a:p>
          <a:p>
            <a:pPr eaLnBrk="1" hangingPunct="1">
              <a:lnSpc>
                <a:spcPct val="90000"/>
              </a:lnSpc>
              <a:buSzPct val="85000"/>
              <a:defRPr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Have a board orientation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4" y="3140073"/>
            <a:ext cx="4901184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</a:rPr>
              <a:t>Be Inclusive</a:t>
            </a:r>
          </a:p>
        </p:txBody>
      </p:sp>
      <p:sp>
        <p:nvSpPr>
          <p:cNvPr id="69635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199" y="1555750"/>
            <a:ext cx="789115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Be engaged with your membership </a:t>
            </a:r>
          </a:p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Know yourself and face your own biases</a:t>
            </a:r>
          </a:p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Actively learn about those who differ</a:t>
            </a:r>
          </a:p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Get to know people </a:t>
            </a:r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34" y="3111334"/>
            <a:ext cx="3746665" cy="37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" y="1456260"/>
            <a:ext cx="7347624" cy="4979464"/>
          </a:xfrm>
          <a:prstGeom prst="rect">
            <a:avLst/>
          </a:prstGeom>
        </p:spPr>
      </p:pic>
      <p:sp>
        <p:nvSpPr>
          <p:cNvPr id="70658" name="Rectangle 29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Arial Narrow" pitchFamily="34" charset="0"/>
              </a:rPr>
              <a:t>Encourage Effective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3839"/>
            <a:ext cx="307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Have </a:t>
            </a:r>
            <a:r>
              <a:rPr lang="en-US" u="sng" dirty="0"/>
              <a:t>board committees </a:t>
            </a:r>
            <a:r>
              <a:rPr lang="en-US" dirty="0"/>
              <a:t>doing </a:t>
            </a:r>
            <a:r>
              <a:rPr lang="en-US" u="sng" dirty="0"/>
              <a:t>board</a:t>
            </a:r>
            <a:r>
              <a:rPr lang="en-US" dirty="0"/>
              <a:t> 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36623" y="4284077"/>
            <a:ext cx="1882151" cy="1085075"/>
            <a:chOff x="8075460" y="4170056"/>
            <a:chExt cx="3326296" cy="1258956"/>
          </a:xfrm>
        </p:grpSpPr>
        <p:sp>
          <p:nvSpPr>
            <p:cNvPr id="5" name="Rounded Rectangle 4"/>
            <p:cNvSpPr/>
            <p:nvPr/>
          </p:nvSpPr>
          <p:spPr>
            <a:xfrm>
              <a:off x="8075460" y="4170056"/>
              <a:ext cx="3326296" cy="12589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94730" y="4170056"/>
              <a:ext cx="3207026" cy="1178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b="1" dirty="0">
                  <a:solidFill>
                    <a:srgbClr val="7030A0"/>
                  </a:solidFill>
                  <a:cs typeface="Arial" charset="0"/>
                </a:rPr>
                <a:t>Boards have an average of 4.8 committees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9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63793" y="376238"/>
            <a:ext cx="8299207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</a:rPr>
              <a:t>Implement Strategic Practices</a:t>
            </a:r>
          </a:p>
        </p:txBody>
      </p:sp>
      <p:sp>
        <p:nvSpPr>
          <p:cNvPr id="72707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363793" y="1450731"/>
            <a:ext cx="8229600" cy="42409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Engage in active learning</a:t>
            </a:r>
          </a:p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Conduct a board assessment </a:t>
            </a:r>
          </a:p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Board Development Plan: 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Revisit development opportunities 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Organize/prioritize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Put into a board calendar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Board committee advance this work?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0FC8A7-E7B3-4E45-9025-ED299EFCA418}"/>
              </a:ext>
            </a:extLst>
          </p:cNvPr>
          <p:cNvSpPr/>
          <p:nvPr/>
        </p:nvSpPr>
        <p:spPr>
          <a:xfrm>
            <a:off x="2101361" y="48642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38197A"/>
                </a:solidFill>
                <a:cs typeface="Arial" charset="0"/>
              </a:rPr>
              <a:t>51% of boards have conducted a self-assessment in the last 3 years</a:t>
            </a:r>
          </a:p>
        </p:txBody>
      </p:sp>
    </p:spTree>
    <p:extLst>
      <p:ext uri="{BB962C8B-B14F-4D97-AF65-F5344CB8AC3E}">
        <p14:creationId xmlns:p14="http://schemas.microsoft.com/office/powerpoint/2010/main" val="313085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91649" y="200774"/>
            <a:ext cx="8299207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</a:rPr>
              <a:t>Board Development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2371"/>
            <a:ext cx="6002632" cy="49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63793" y="376238"/>
            <a:ext cx="8299207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</a:rPr>
              <a:t>Implement Strategic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" y="1421076"/>
            <a:ext cx="9231325" cy="470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4722" y="6179814"/>
            <a:ext cx="7665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Board Source 2015 “Leading with Intent”</a:t>
            </a:r>
          </a:p>
        </p:txBody>
      </p:sp>
    </p:spTree>
    <p:extLst>
      <p:ext uri="{BB962C8B-B14F-4D97-AF65-F5344CB8AC3E}">
        <p14:creationId xmlns:p14="http://schemas.microsoft.com/office/powerpoint/2010/main" val="258876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1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Narrow" pitchFamily="34" charset="0"/>
              </a:rPr>
              <a:t>Discussion Questions: Board Development Plan</a:t>
            </a:r>
            <a:endParaRPr lang="en-US" altLang="en-U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9092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62807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/>
              <a:t>Consider the following guiding questions as you consider your board’s work</a:t>
            </a:r>
          </a:p>
          <a:p>
            <a:r>
              <a:rPr lang="en-US" dirty="0"/>
              <a:t>What would success look like from our board in 2018?</a:t>
            </a:r>
          </a:p>
          <a:p>
            <a:r>
              <a:rPr lang="en-US" dirty="0"/>
              <a:t>What kind of agendas and tools would help us achieve success? </a:t>
            </a:r>
          </a:p>
          <a:p>
            <a:r>
              <a:rPr lang="en-US" dirty="0"/>
              <a:t>What barriers might surface? How might we overcome those? </a:t>
            </a:r>
          </a:p>
          <a:p>
            <a:r>
              <a:rPr lang="en-US" dirty="0"/>
              <a:t>How can we hold ourselves accountable? </a:t>
            </a:r>
          </a:p>
          <a:p>
            <a:r>
              <a:rPr lang="en-US" dirty="0"/>
              <a:t>How do we operationalize this/weave it into our board calendar? </a:t>
            </a:r>
          </a:p>
        </p:txBody>
      </p:sp>
    </p:spTree>
    <p:extLst>
      <p:ext uri="{BB962C8B-B14F-4D97-AF65-F5344CB8AC3E}">
        <p14:creationId xmlns:p14="http://schemas.microsoft.com/office/powerpoint/2010/main" val="27208276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3776" y="2080451"/>
            <a:ext cx="8218488" cy="3490723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Large Group Discussion: </a:t>
            </a:r>
          </a:p>
          <a:p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What squared with you?</a:t>
            </a:r>
          </a:p>
          <a:p>
            <a:endParaRPr lang="en-US" altLang="en-US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Questions still circling?</a:t>
            </a:r>
          </a:p>
          <a:p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Changes for your board? </a:t>
            </a:r>
          </a:p>
          <a:p>
            <a:endParaRPr lang="en-US" altLang="en-US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Please fill out the workshop evaluation</a:t>
            </a:r>
          </a:p>
          <a:p>
            <a:endParaRPr lang="en-US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US" sz="3200" b="1" dirty="0">
                <a:solidFill>
                  <a:srgbClr val="00B0F0"/>
                </a:solidFill>
                <a:latin typeface="Arial" charset="0"/>
                <a:cs typeface="Arial" charset="0"/>
              </a:rPr>
              <a:t>Thank you!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F565CEA-EDC7-4053-B82B-3D22DABA27D9}"/>
              </a:ext>
            </a:extLst>
          </p:cNvPr>
          <p:cNvSpPr/>
          <p:nvPr/>
        </p:nvSpPr>
        <p:spPr>
          <a:xfrm>
            <a:off x="1694688" y="2490980"/>
            <a:ext cx="975360" cy="99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CAD69FB1-140B-43A0-B457-9C2BA62C273E}"/>
              </a:ext>
            </a:extLst>
          </p:cNvPr>
          <p:cNvSpPr/>
          <p:nvPr/>
        </p:nvSpPr>
        <p:spPr>
          <a:xfrm>
            <a:off x="6650736" y="3344228"/>
            <a:ext cx="1255776" cy="96316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402A74-7B65-4CE9-826A-D0B77FAC1530}"/>
              </a:ext>
            </a:extLst>
          </p:cNvPr>
          <p:cNvSpPr/>
          <p:nvPr/>
        </p:nvSpPr>
        <p:spPr>
          <a:xfrm>
            <a:off x="6650736" y="1585152"/>
            <a:ext cx="938784" cy="8290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5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81817" y="0"/>
            <a:ext cx="4093699" cy="5158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  <a:t>Name</a:t>
            </a:r>
            <a:b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  <a:t>State Affiliate</a:t>
            </a:r>
            <a:b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  <a:t>Profession </a:t>
            </a:r>
            <a:b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</a:br>
            <a:endParaRPr lang="en-US" alt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419892" y="341783"/>
            <a:ext cx="3692012" cy="5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ial Narrow" pitchFamily="34" charset="0"/>
              </a:rPr>
              <a:t>What does your org. need from board leadership today?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2960914"/>
            <a:ext cx="5041509" cy="33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22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</a:rPr>
              <a:t>Agenda Flow: Board Development</a:t>
            </a:r>
          </a:p>
        </p:txBody>
      </p:sp>
      <p:sp>
        <p:nvSpPr>
          <p:cNvPr id="69635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199" y="1555750"/>
            <a:ext cx="789115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Board governance basics</a:t>
            </a:r>
          </a:p>
          <a:p>
            <a:pPr lvl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Legal responsibilities of board members </a:t>
            </a:r>
          </a:p>
          <a:p>
            <a:pPr lvl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Board/staff partnership</a:t>
            </a:r>
          </a:p>
          <a:p>
            <a:pPr lvl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Board roles/responsibilities Overview</a:t>
            </a:r>
          </a:p>
          <a:p>
            <a:pPr lvl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Ensure Healthy Governance </a:t>
            </a:r>
          </a:p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Board Development Planning </a:t>
            </a:r>
          </a:p>
          <a:p>
            <a:pPr eaLnBrk="1" hangingPunct="1">
              <a:lnSpc>
                <a:spcPct val="90000"/>
              </a:lnSpc>
              <a:buSzPct val="85000"/>
            </a:pPr>
            <a:endParaRPr lang="en-US" altLang="en-US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2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6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Fiduciary Duties of Board Members </a:t>
            </a:r>
            <a:endParaRPr lang="en-US" alt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556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677994" y="1672685"/>
            <a:ext cx="8058778" cy="4851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tabLst>
                <a:tab pos="2060575" algn="l"/>
              </a:tabLst>
            </a:pPr>
            <a:r>
              <a:rPr lang="en-US" alt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Board Members must exercise duty of…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Clr>
                <a:srgbClr val="BAD80A"/>
              </a:buClr>
              <a:tabLst>
                <a:tab pos="2060575" algn="l"/>
              </a:tabLst>
            </a:pP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Care	 “…with the care an ordinarily prudent 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	person…would exercise…” 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 Narrow" pitchFamily="34" charset="0"/>
              </a:rPr>
              <a:t>	</a:t>
            </a:r>
            <a: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  <a:t>Active participation, be present, written records, </a:t>
            </a:r>
            <a:b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</a:br>
            <a: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  <a:t>	ask pertinent questions</a:t>
            </a:r>
          </a:p>
          <a:p>
            <a:pPr eaLnBrk="1" hangingPunct="1">
              <a:buClr>
                <a:srgbClr val="BAD80A"/>
              </a:buClr>
              <a:tabLst>
                <a:tab pos="2060575" algn="l"/>
              </a:tabLst>
            </a:pP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Loyalty 	“…put the good of the organization first and avoid 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	engaging in transactions with the organization 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	from which the director will benefit.”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 Narrow" pitchFamily="34" charset="0"/>
              </a:rPr>
              <a:t>	</a:t>
            </a:r>
            <a: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  <a:t>Put aside personal &amp; professional interests, </a:t>
            </a:r>
            <a:b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</a:br>
            <a: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  <a:t>	conflict of interest policy  </a:t>
            </a:r>
            <a:r>
              <a:rPr lang="en-US" alt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(96% of orgs have D&amp;O insurance)</a:t>
            </a:r>
          </a:p>
          <a:p>
            <a:pPr eaLnBrk="1" hangingPunct="1">
              <a:buClr>
                <a:srgbClr val="BAD80A"/>
              </a:buClr>
              <a:tabLst>
                <a:tab pos="2060575" algn="l"/>
              </a:tabLst>
            </a:pP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Obedience 	“…follow the organization’s governing 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	documents…comply with laws” 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	(Stay true to the organization’s mission)</a:t>
            </a:r>
            <a:br>
              <a:rPr lang="en-US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 Narrow" pitchFamily="34" charset="0"/>
              </a:rPr>
              <a:t>	</a:t>
            </a:r>
            <a: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  <a:t>Follow statutes, know the governing documents, know &amp; follow</a:t>
            </a:r>
            <a:b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</a:br>
            <a:r>
              <a:rPr lang="en-US" altLang="en-US" sz="2000" i="1" dirty="0">
                <a:solidFill>
                  <a:srgbClr val="00BCE2"/>
                </a:solidFill>
                <a:latin typeface="Arial Narrow" pitchFamily="34" charset="0"/>
              </a:rPr>
              <a:t>	 the law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1514475" y="6524625"/>
            <a:ext cx="753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en-US" sz="1200" dirty="0">
                <a:solidFill>
                  <a:schemeClr val="accent1"/>
                </a:solidFill>
              </a:rPr>
              <a:t>From the Office of Minnesota Attorney General, Fiduciary Duties of Directors of Charitable Organizations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2238018" y="1361414"/>
            <a:ext cx="405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en-US" sz="2000" dirty="0">
                <a:solidFill>
                  <a:srgbClr val="00BCE2"/>
                </a:solidFill>
                <a:latin typeface="Arial Narrow" pitchFamily="34" charset="0"/>
              </a:rPr>
              <a:t>Fiduciary = Involving Confidence or Trust</a:t>
            </a:r>
          </a:p>
        </p:txBody>
      </p:sp>
    </p:spTree>
    <p:extLst>
      <p:ext uri="{BB962C8B-B14F-4D97-AF65-F5344CB8AC3E}">
        <p14:creationId xmlns:p14="http://schemas.microsoft.com/office/powerpoint/2010/main" val="14473062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41452" y="62220"/>
            <a:ext cx="44196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The Flow of </a:t>
            </a:r>
            <a:br>
              <a:rPr lang="en-US" alt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</a:br>
            <a:r>
              <a:rPr lang="en-US" alt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Board </a:t>
            </a:r>
            <a:br>
              <a:rPr lang="en-US" alt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</a:br>
            <a:r>
              <a:rPr lang="en-US" alt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Relationships</a:t>
            </a:r>
          </a:p>
        </p:txBody>
      </p:sp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393700" y="6631918"/>
            <a:ext cx="480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>
                <a:solidFill>
                  <a:schemeClr val="accent1"/>
                </a:solidFill>
              </a:rPr>
              <a:t>*Concept developed by John Carver, Policy Governance® Model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4098125" y="459718"/>
            <a:ext cx="4849189" cy="617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9200" y="320040"/>
            <a:ext cx="193548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897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latin typeface="+mj-lt"/>
              </a:rPr>
              <a:t>Board Involvement Grid</a:t>
            </a:r>
            <a:endParaRPr lang="en-US" dirty="0">
              <a:latin typeface="+mj-lt"/>
            </a:endParaRP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70560" y="1827214"/>
            <a:ext cx="7736840" cy="4494213"/>
            <a:chOff x="232" y="1121"/>
            <a:chExt cx="5064" cy="2831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008" y="1296"/>
              <a:ext cx="4140" cy="226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1F497D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14" y="1428"/>
              <a:ext cx="215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4A21DF"/>
                  </a:solidFill>
                  <a:cs typeface="Arial" panose="020B0604020202020204" pitchFamily="34" charset="0"/>
                </a:rPr>
                <a:t>ED displaces board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Governance = Rubber Stamping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100" y="1440"/>
              <a:ext cx="21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4A21DF"/>
                  </a:solidFill>
                  <a:cs typeface="Arial" panose="020B0604020202020204" pitchFamily="34" charset="0"/>
                </a:rPr>
                <a:t>Board/ED Collaborate </a:t>
              </a:r>
              <a:br>
                <a:rPr lang="en-US" altLang="en-US" sz="2400" dirty="0">
                  <a:solidFill>
                    <a:srgbClr val="4A21DF"/>
                  </a:solidFill>
                  <a:cs typeface="Arial" panose="020B0604020202020204" pitchFamily="34" charset="0"/>
                </a:rPr>
              </a:br>
              <a:r>
                <a:rPr lang="en-US" altLang="en-US" sz="1200" dirty="0">
                  <a:solidFill>
                    <a:srgbClr val="4A21DF"/>
                  </a:solidFill>
                  <a:cs typeface="Arial" panose="020B0604020202020204" pitchFamily="34" charset="0"/>
                </a:rPr>
                <a:t/>
              </a:r>
              <a:br>
                <a:rPr lang="en-US" altLang="en-US" sz="1200" dirty="0">
                  <a:solidFill>
                    <a:srgbClr val="4A21DF"/>
                  </a:solidFill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Governance= Effective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038" y="2492"/>
              <a:ext cx="2154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4A21DF"/>
                  </a:solidFill>
                  <a:cs typeface="Arial" panose="020B0604020202020204" pitchFamily="34" charset="0"/>
                </a:rPr>
                <a:t>Going through the motions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Governance = Uninspiring meetings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092" y="2526"/>
              <a:ext cx="215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4A21DF"/>
                  </a:solidFill>
                  <a:cs typeface="Arial" panose="020B0604020202020204" pitchFamily="34" charset="0"/>
                </a:rPr>
                <a:t>Board displaces ED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prstClr val="black"/>
                  </a:solidFill>
                  <a:cs typeface="Arial" panose="020B0604020202020204" pitchFamily="34" charset="0"/>
                </a:rPr>
                <a:t>Governance = Micromanagement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 rot="5400000" flipV="1">
              <a:off x="-523" y="2126"/>
              <a:ext cx="211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1F497D"/>
                  </a:solidFill>
                  <a:cs typeface="Arial" panose="020B0604020202020204" pitchFamily="34" charset="0"/>
                </a:rPr>
                <a:t>Executive Director      Engagement</a:t>
              </a: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066" y="1320"/>
              <a:ext cx="6" cy="2232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008" y="2400"/>
              <a:ext cx="4158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 flipV="1">
              <a:off x="878" y="1314"/>
              <a:ext cx="6" cy="225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rot="16200000" flipH="1">
              <a:off x="2865" y="1887"/>
              <a:ext cx="0" cy="3618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80" y="3744"/>
              <a:ext cx="5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i="1">
                  <a:solidFill>
                    <a:srgbClr val="1F497D"/>
                  </a:solidFill>
                  <a:cs typeface="Arial" panose="020B0604020202020204" pitchFamily="34" charset="0"/>
                </a:rPr>
                <a:t>WEAK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67" y="1121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i="1" dirty="0">
                  <a:solidFill>
                    <a:srgbClr val="1F497D"/>
                  </a:solidFill>
                  <a:cs typeface="Arial" panose="020B0604020202020204" pitchFamily="34" charset="0"/>
                </a:rPr>
                <a:t>STRONG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440" y="3760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i="1">
                  <a:solidFill>
                    <a:srgbClr val="1F497D"/>
                  </a:solidFill>
                  <a:cs typeface="Arial" panose="020B0604020202020204" pitchFamily="34" charset="0"/>
                </a:rPr>
                <a:t>STRONG</a:t>
              </a:r>
            </a:p>
          </p:txBody>
        </p:sp>
      </p:grp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19200" y="5930900"/>
            <a:ext cx="692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F497D"/>
                </a:solidFill>
                <a:cs typeface="Arial" panose="020B0604020202020204" pitchFamily="34" charset="0"/>
              </a:rPr>
              <a:t>Board  Engagement</a:t>
            </a:r>
          </a:p>
        </p:txBody>
      </p:sp>
    </p:spTree>
    <p:extLst>
      <p:ext uri="{BB962C8B-B14F-4D97-AF65-F5344CB8AC3E}">
        <p14:creationId xmlns:p14="http://schemas.microsoft.com/office/powerpoint/2010/main" val="354862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4304"/>
          <a:stretch/>
        </p:blipFill>
        <p:spPr>
          <a:xfrm>
            <a:off x="1964620" y="1326382"/>
            <a:ext cx="5842949" cy="5446208"/>
          </a:xfrm>
          <a:prstGeom prst="rect">
            <a:avLst/>
          </a:prstGeom>
        </p:spPr>
      </p:pic>
      <p:sp>
        <p:nvSpPr>
          <p:cNvPr id="38916" name="AutoShape 7"/>
          <p:cNvSpPr>
            <a:spLocks noChangeAspect="1" noChangeArrowheads="1"/>
          </p:cNvSpPr>
          <p:nvPr/>
        </p:nvSpPr>
        <p:spPr bwMode="auto">
          <a:xfrm>
            <a:off x="2876550" y="609600"/>
            <a:ext cx="64198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1119079" y="-265223"/>
            <a:ext cx="7740759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3400" b="1" dirty="0"/>
          </a:p>
        </p:txBody>
      </p:sp>
      <p:sp>
        <p:nvSpPr>
          <p:cNvPr id="4" name="Rectangle 3"/>
          <p:cNvSpPr/>
          <p:nvPr/>
        </p:nvSpPr>
        <p:spPr>
          <a:xfrm>
            <a:off x="8264700" y="4162097"/>
            <a:ext cx="737410" cy="252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Board Member Responsibilities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6311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/>
          <a:stretch/>
        </p:blipFill>
        <p:spPr>
          <a:xfrm>
            <a:off x="3925477" y="1487155"/>
            <a:ext cx="5179245" cy="5067925"/>
          </a:xfrm>
          <a:prstGeom prst="rect">
            <a:avLst/>
          </a:prstGeom>
        </p:spPr>
      </p:pic>
      <p:sp>
        <p:nvSpPr>
          <p:cNvPr id="6553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518160"/>
            <a:ext cx="8229600" cy="531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Arial Narrow" pitchFamily="34" charset="0"/>
              </a:rPr>
              <a:t>Board Development Discussion 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457201" y="1600200"/>
            <a:ext cx="374301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Which two are you board </a:t>
            </a:r>
            <a:r>
              <a:rPr lang="en-US" altLang="en-US" sz="2400" b="1" dirty="0">
                <a:solidFill>
                  <a:srgbClr val="F08F00"/>
                </a:solidFill>
                <a:latin typeface="Arial" charset="0"/>
                <a:cs typeface="Arial" charset="0"/>
              </a:rPr>
              <a:t>most</a:t>
            </a:r>
            <a:r>
              <a:rPr lang="en-US" altLang="en-US" sz="2400" dirty="0">
                <a:solidFill>
                  <a:srgbClr val="F08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comfortable with?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Which two are your board </a:t>
            </a:r>
            <a:r>
              <a:rPr lang="en-US" altLang="en-US" sz="2400" b="1" dirty="0">
                <a:solidFill>
                  <a:srgbClr val="F08F00"/>
                </a:solidFill>
                <a:latin typeface="Arial" charset="0"/>
                <a:cs typeface="Arial" charset="0"/>
              </a:rPr>
              <a:t>least</a:t>
            </a:r>
            <a:r>
              <a:rPr lang="en-US" altLang="en-US" sz="2400" dirty="0">
                <a:solidFill>
                  <a:srgbClr val="F08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comfortable with? </a:t>
            </a:r>
          </a:p>
        </p:txBody>
      </p:sp>
      <p:sp>
        <p:nvSpPr>
          <p:cNvPr id="65542" name="AutoShape 7"/>
          <p:cNvSpPr>
            <a:spLocks noChangeAspect="1" noChangeArrowheads="1"/>
          </p:cNvSpPr>
          <p:nvPr/>
        </p:nvSpPr>
        <p:spPr bwMode="auto">
          <a:xfrm>
            <a:off x="3305175" y="609600"/>
            <a:ext cx="64198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160" y="6263640"/>
            <a:ext cx="271272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22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0" grpId="0" build="p"/>
    </p:bldLst>
  </p:timing>
</p:sld>
</file>

<file path=ppt/theme/theme1.xml><?xml version="1.0" encoding="utf-8"?>
<a:theme xmlns:a="http://schemas.openxmlformats.org/drawingml/2006/main" name="propel_powerpoint_template (2)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E8A05A78-A245-7F4B-B469-B55EA0DD9287}"/>
    </a:ext>
  </a:extLst>
</a:theme>
</file>

<file path=ppt/theme/theme10.xml><?xml version="1.0" encoding="utf-8"?>
<a:theme xmlns:a="http://schemas.openxmlformats.org/drawingml/2006/main" name="1_Green Interior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8EC07686-DBB1-574F-B561-7524BBA93D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0F106394-236C-214B-A4B6-3721FCCD2C25}"/>
    </a:ext>
  </a:extLst>
</a:theme>
</file>

<file path=ppt/theme/theme3.xml><?xml version="1.0" encoding="utf-8"?>
<a:theme xmlns:a="http://schemas.openxmlformats.org/drawingml/2006/main" name="Photo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C72916C9-5A6D-8B4A-A0D5-5795DEF98384}"/>
    </a:ext>
  </a:extLst>
</a:theme>
</file>

<file path=ppt/theme/theme4.xml><?xml version="1.0" encoding="utf-8"?>
<a:theme xmlns:a="http://schemas.openxmlformats.org/drawingml/2006/main" name="Green Interior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3D4EDCD9-C26D-C047-8345-E29550754753}"/>
    </a:ext>
  </a:extLst>
</a:theme>
</file>

<file path=ppt/theme/theme5.xml><?xml version="1.0" encoding="utf-8"?>
<a:theme xmlns:a="http://schemas.openxmlformats.org/drawingml/2006/main" name="Blue Interior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1C3FF457-3F6B-B848-A7D2-81AD7E651638}"/>
    </a:ext>
  </a:extLst>
</a:theme>
</file>

<file path=ppt/theme/theme6.xml><?xml version="1.0" encoding="utf-8"?>
<a:theme xmlns:a="http://schemas.openxmlformats.org/drawingml/2006/main" name="Orange Interior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1E97B635-2C94-5143-AD19-C569172ADC22}"/>
    </a:ext>
  </a:extLst>
</a:theme>
</file>

<file path=ppt/theme/theme7.xml><?xml version="1.0" encoding="utf-8"?>
<a:theme xmlns:a="http://schemas.openxmlformats.org/drawingml/2006/main" name="Purple Interior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BBBC6D4E-C1B9-5848-BD34-A66B90E3F3B6}"/>
    </a:ext>
  </a:extLst>
</a:theme>
</file>

<file path=ppt/theme/theme8.xml><?xml version="1.0" encoding="utf-8"?>
<a:theme xmlns:a="http://schemas.openxmlformats.org/drawingml/2006/main" name="Maroon Interior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F5F64A4B-A176-2249-9FD2-CDB4F983C77D}"/>
    </a:ext>
  </a:extLst>
</a:theme>
</file>

<file path=ppt/theme/theme9.xml><?xml version="1.0" encoding="utf-8"?>
<a:theme xmlns:a="http://schemas.openxmlformats.org/drawingml/2006/main" name="1_NAF PowerPoint Template 2014">
  <a:themeElements>
    <a:clrScheme name="Propel Colors">
      <a:dk1>
        <a:srgbClr val="4A4A44"/>
      </a:dk1>
      <a:lt1>
        <a:srgbClr val="FFFFFF"/>
      </a:lt1>
      <a:dk2>
        <a:srgbClr val="000000"/>
      </a:dk2>
      <a:lt2>
        <a:srgbClr val="FFFFFF"/>
      </a:lt2>
      <a:accent1>
        <a:srgbClr val="1C355D"/>
      </a:accent1>
      <a:accent2>
        <a:srgbClr val="00ADD9"/>
      </a:accent2>
      <a:accent3>
        <a:srgbClr val="D5C527"/>
      </a:accent3>
      <a:accent4>
        <a:srgbClr val="97D6ED"/>
      </a:accent4>
      <a:accent5>
        <a:srgbClr val="00B2A8"/>
      </a:accent5>
      <a:accent6>
        <a:srgbClr val="978B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el_powerpoint_template" id="{11A49A41-3CDF-784E-9CD1-F70209F6CA3F}" vid="{4CF7BDBC-B8EB-384E-AD23-61A5EEC3ED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propel_powerpoint_template (2)</Template>
  <TotalTime>2783</TotalTime>
  <Words>722</Words>
  <Application>Microsoft Office PowerPoint</Application>
  <PresentationFormat>On-screen Show (4:3)</PresentationFormat>
  <Paragraphs>170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Arial</vt:lpstr>
      <vt:lpstr>Arial Black</vt:lpstr>
      <vt:lpstr>Arial Narrow</vt:lpstr>
      <vt:lpstr>Calibri</vt:lpstr>
      <vt:lpstr>Wingdings</vt:lpstr>
      <vt:lpstr>propel_powerpoint_template (2)</vt:lpstr>
      <vt:lpstr>Subtitle</vt:lpstr>
      <vt:lpstr>Photo</vt:lpstr>
      <vt:lpstr>Green Interior</vt:lpstr>
      <vt:lpstr>Blue Interior</vt:lpstr>
      <vt:lpstr>Orange Interior</vt:lpstr>
      <vt:lpstr>Purple Interior</vt:lpstr>
      <vt:lpstr>Maroon Interior</vt:lpstr>
      <vt:lpstr>1_NAF PowerPoint Template 2014</vt:lpstr>
      <vt:lpstr>1_Green Interior</vt:lpstr>
      <vt:lpstr>National Wildlife Federation</vt:lpstr>
      <vt:lpstr>PowerPoint Presentation</vt:lpstr>
      <vt:lpstr> Name State Affiliate Profession  </vt:lpstr>
      <vt:lpstr>Agenda Flow: Board Development</vt:lpstr>
      <vt:lpstr>Fiduciary Duties of Board Members </vt:lpstr>
      <vt:lpstr>PowerPoint Presentation</vt:lpstr>
      <vt:lpstr>Board Involvement Grid</vt:lpstr>
      <vt:lpstr>Board Member Responsibilities </vt:lpstr>
      <vt:lpstr>Board Development Discussion </vt:lpstr>
      <vt:lpstr>Recruit &amp; Orient with Intention</vt:lpstr>
      <vt:lpstr>Be Inclusive</vt:lpstr>
      <vt:lpstr>Encourage Effective Structure</vt:lpstr>
      <vt:lpstr>Implement Strategic Practices</vt:lpstr>
      <vt:lpstr>Board Development Process</vt:lpstr>
      <vt:lpstr>Implement Strategic Practices</vt:lpstr>
      <vt:lpstr>Discussion Questions: Board Development Plan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Glyn Northington</dc:creator>
  <cp:lastModifiedBy>Jessica Holmberg</cp:lastModifiedBy>
  <cp:revision>43</cp:revision>
  <cp:lastPrinted>2017-08-04T20:12:36Z</cp:lastPrinted>
  <dcterms:created xsi:type="dcterms:W3CDTF">2017-09-29T20:39:40Z</dcterms:created>
  <dcterms:modified xsi:type="dcterms:W3CDTF">2018-05-03T14:04:26Z</dcterms:modified>
</cp:coreProperties>
</file>